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56" r:id="rId2"/>
    <p:sldId id="377" r:id="rId3"/>
    <p:sldId id="384" r:id="rId4"/>
    <p:sldId id="391" r:id="rId5"/>
    <p:sldId id="393" r:id="rId6"/>
    <p:sldId id="395" r:id="rId7"/>
    <p:sldId id="397" r:id="rId8"/>
    <p:sldId id="335" r:id="rId9"/>
    <p:sldId id="336" r:id="rId10"/>
    <p:sldId id="340" r:id="rId11"/>
    <p:sldId id="341" r:id="rId12"/>
    <p:sldId id="375" r:id="rId13"/>
    <p:sldId id="347" r:id="rId14"/>
    <p:sldId id="352" r:id="rId15"/>
  </p:sldIdLst>
  <p:sldSz cx="9144000" cy="5143500" type="screen16x9"/>
  <p:notesSz cx="9144000" cy="6858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F319"/>
    <a:srgbClr val="FF0066"/>
    <a:srgbClr val="39373A"/>
    <a:srgbClr val="5ECD0F"/>
    <a:srgbClr val="5AD00A"/>
    <a:srgbClr val="2CBA0A"/>
    <a:srgbClr val="9CEB37"/>
    <a:srgbClr val="35E20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4" y="-72"/>
      </p:cViewPr>
      <p:guideLst>
        <p:guide orient="horz" pos="1393"/>
        <p:guide pos="43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1" d="100"/>
          <a:sy n="71" d="100"/>
        </p:scale>
        <p:origin x="-2058" y="-102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F5B7231-B01E-4234-825A-C7230DA3CEC8}" type="datetimeFigureOut">
              <a:rPr lang="zh-CN" altLang="en-US"/>
              <a:pPr>
                <a:defRPr/>
              </a:pPr>
              <a:t>2015/1/4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19AD15D-CEB9-4CCB-9343-B944A25427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9961414-E400-4379-B974-839945832528}" type="datetimeFigureOut">
              <a:rPr lang="zh-CN" altLang="en-US"/>
              <a:pPr>
                <a:defRPr/>
              </a:pPr>
              <a:t>2015/1/4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D7C4528-D710-45B9-A9D7-C15C6AC80E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E6A8B84-8F0B-44E5-80BB-432BEE4E0E2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044096-A7C6-4F94-835D-38397C8B5EB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8EDA29-04B5-465E-891D-6C3764C8911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33E1398-C30E-4F0A-A69E-2C4A81E1876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D33A93-8AB7-4806-9E3A-A86B050AD50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>
                <a:latin typeface="Times New Roman" pitchFamily="18" charset="0"/>
                <a:cs typeface="Times New Roman" pitchFamily="18" charset="0"/>
              </a:rPr>
              <a:t>材料：报纸服装表演照片</a:t>
            </a:r>
            <a:r>
              <a:rPr lang="en-US" altLang="zh-CN" b="1" smtClean="0">
                <a:solidFill>
                  <a:srgbClr val="35E20C"/>
                </a:solidFill>
                <a:latin typeface="华文隶书"/>
                <a:ea typeface="华文隶书"/>
                <a:cs typeface="Times New Roman" pitchFamily="18" charset="0"/>
              </a:rPr>
              <a:t>▶</a:t>
            </a:r>
            <a:r>
              <a:rPr lang="en-US" smtClean="0">
                <a:ea typeface="宋体" charset="-122"/>
              </a:rPr>
              <a:t> </a:t>
            </a: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Q1: What is imagination? What are the secrets to him?  What do you think of this view?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511C014-664C-4CB8-BF41-0E3A09965B7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 2"/>
          <p:cNvSpPr/>
          <p:nvPr userDrawn="1"/>
        </p:nvSpPr>
        <p:spPr>
          <a:xfrm>
            <a:off x="6350" y="9525"/>
            <a:ext cx="9144000" cy="5400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/>
          <p:nvPr userDrawn="1"/>
        </p:nvSpPr>
        <p:spPr>
          <a:xfrm>
            <a:off x="6702425" y="3022600"/>
            <a:ext cx="1900238" cy="19018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5"/>
          <p:cNvSpPr/>
          <p:nvPr userDrawn="1"/>
        </p:nvSpPr>
        <p:spPr>
          <a:xfrm>
            <a:off x="6702425" y="3022600"/>
            <a:ext cx="1900238" cy="1901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11"/>
          <p:cNvSpPr txBox="1"/>
          <p:nvPr userDrawn="1"/>
        </p:nvSpPr>
        <p:spPr>
          <a:xfrm>
            <a:off x="6896100" y="3700463"/>
            <a:ext cx="1512888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Ruehl" pitchFamily="34" charset="-79"/>
                <a:ea typeface="Adobe Gothic Std B"/>
                <a:cs typeface="FrankRuehl" pitchFamily="34" charset="-79"/>
              </a:rPr>
              <a:t>Contents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rankRuehl" pitchFamily="34" charset="-79"/>
              <a:ea typeface="Adobe Gothic Std B"/>
              <a:cs typeface="FrankRuehl" pitchFamily="34" charset="-79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92 0.00586 L 0.00434 0.0033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4" grpId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7" r:id="rId2"/>
    <p:sldLayoutId id="2147483659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88" y="1173163"/>
            <a:ext cx="7000875" cy="13985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Unit 13</a:t>
            </a:r>
          </a:p>
          <a:p>
            <a:pPr algn="ctr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 Text A  Mr. Imagination</a:t>
            </a:r>
          </a:p>
        </p:txBody>
      </p:sp>
      <p:sp>
        <p:nvSpPr>
          <p:cNvPr id="13314" name="TextBox 2"/>
          <p:cNvSpPr txBox="1">
            <a:spLocks noChangeArrowheads="1"/>
          </p:cNvSpPr>
          <p:nvPr/>
        </p:nvSpPr>
        <p:spPr bwMode="auto">
          <a:xfrm>
            <a:off x="2214563" y="3714750"/>
            <a:ext cx="50101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b="1" i="1">
                <a:latin typeface="Times New Roman" pitchFamily="18" charset="0"/>
                <a:ea typeface="华文新魏"/>
                <a:cs typeface="Times New Roman" pitchFamily="18" charset="0"/>
              </a:rPr>
              <a:t>Contemporary College English (Book 2)</a:t>
            </a:r>
          </a:p>
          <a:p>
            <a:pPr>
              <a:lnSpc>
                <a:spcPts val="2500"/>
              </a:lnSpc>
            </a:pPr>
            <a:r>
              <a:rPr lang="en-US" altLang="zh-CN" b="1" i="1">
                <a:latin typeface="Times New Roman" pitchFamily="18" charset="0"/>
                <a:ea typeface="华文新魏"/>
                <a:cs typeface="Times New Roman" pitchFamily="18" charset="0"/>
              </a:rPr>
              <a:t>English Majors (Grade One)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71550" y="1131888"/>
            <a:ext cx="7345363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2) “The old story teller is dead.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is like the passing of Santa Claus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.” (para.34)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TextBox 2"/>
          <p:cNvSpPr txBox="1">
            <a:spLocks noChangeArrowheads="1"/>
          </p:cNvSpPr>
          <p:nvPr/>
        </p:nvSpPr>
        <p:spPr bwMode="auto">
          <a:xfrm>
            <a:off x="593725" y="117475"/>
            <a:ext cx="78660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4. Sentence Understanding</a:t>
            </a:r>
          </a:p>
        </p:txBody>
      </p:sp>
      <p:sp>
        <p:nvSpPr>
          <p:cNvPr id="6" name="矩形 5"/>
          <p:cNvSpPr/>
          <p:nvPr/>
        </p:nvSpPr>
        <p:spPr>
          <a:xfrm>
            <a:off x="428625" y="195263"/>
            <a:ext cx="139700" cy="363537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071563" y="2357438"/>
            <a:ext cx="6715125" cy="19383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Jules Verne has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entertained the world with his wonderful stories in the same way as Santa Claus entertains children with gifts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his death is a loss, which is as great as the passing of Santa Claus would be.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5288" y="2066925"/>
            <a:ext cx="8424862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Blip>
                <a:blip r:embed="rId3"/>
              </a:buBlip>
            </a:pP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Imagination is more important than knowledge.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                                                             </a:t>
            </a:r>
            <a:r>
              <a:rPr lang="en-US" altLang="zh-CN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--Einstein  </a:t>
            </a:r>
            <a:endParaRPr lang="en-US" altLang="zh-CN" sz="2400" b="1">
              <a:latin typeface="华文隶书"/>
              <a:ea typeface="华文隶书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500" y="1071563"/>
            <a:ext cx="7745413" cy="4302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Look and think.</a:t>
            </a:r>
            <a:endParaRPr lang="en-US" altLang="zh-CN" sz="2800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428625" y="1143000"/>
            <a:ext cx="142875" cy="28733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20" name="矩形 5"/>
          <p:cNvSpPr>
            <a:spLocks noChangeArrowheads="1"/>
          </p:cNvSpPr>
          <p:nvPr/>
        </p:nvSpPr>
        <p:spPr bwMode="auto">
          <a:xfrm>
            <a:off x="214313" y="142875"/>
            <a:ext cx="3829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itchFamily="18" charset="0"/>
                <a:ea typeface="华文隶书"/>
                <a:cs typeface="Times New Roman" pitchFamily="18" charset="0"/>
              </a:rPr>
              <a:t>5.  Critical Thinking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3571868" y="1285867"/>
            <a:ext cx="2138588" cy="1928826"/>
            <a:chOff x="3513364" y="1265270"/>
            <a:chExt cx="2138588" cy="2001411"/>
          </a:xfrm>
          <a:solidFill>
            <a:srgbClr val="FFFF00"/>
          </a:solidFill>
        </p:grpSpPr>
        <p:sp>
          <p:nvSpPr>
            <p:cNvPr id="15" name="正五边形 14"/>
            <p:cNvSpPr>
              <a:spLocks noChangeAspect="1"/>
            </p:cNvSpPr>
            <p:nvPr/>
          </p:nvSpPr>
          <p:spPr>
            <a:xfrm rot="19549452">
              <a:off x="3513364" y="1265270"/>
              <a:ext cx="2138588" cy="2001411"/>
            </a:xfrm>
            <a:prstGeom prst="pen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799116" y="1918293"/>
              <a:ext cx="1714512" cy="894204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Mr. Imagination</a:t>
              </a:r>
              <a:endPara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endParaRPr>
            </a:p>
          </p:txBody>
        </p:sp>
      </p:grpSp>
      <p:grpSp>
        <p:nvGrpSpPr>
          <p:cNvPr id="3" name="组合 1"/>
          <p:cNvGrpSpPr/>
          <p:nvPr/>
        </p:nvGrpSpPr>
        <p:grpSpPr>
          <a:xfrm>
            <a:off x="5214942" y="3071816"/>
            <a:ext cx="1714512" cy="1440000"/>
            <a:chOff x="4658656" y="2710496"/>
            <a:chExt cx="1714512" cy="1440000"/>
          </a:xfrm>
          <a:solidFill>
            <a:srgbClr val="00B0F0"/>
          </a:solidFill>
        </p:grpSpPr>
        <p:sp>
          <p:nvSpPr>
            <p:cNvPr id="17" name="正五边形 16"/>
            <p:cNvSpPr>
              <a:spLocks noChangeAspect="1"/>
            </p:cNvSpPr>
            <p:nvPr/>
          </p:nvSpPr>
          <p:spPr>
            <a:xfrm rot="8749452">
              <a:off x="4658656" y="2710496"/>
              <a:ext cx="1512000" cy="1440000"/>
            </a:xfrm>
            <a:prstGeom prst="pen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872970" y="3139124"/>
              <a:ext cx="1500198" cy="307777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 </a:t>
              </a: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Theme</a:t>
              </a: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6072198" y="1071552"/>
            <a:ext cx="1571636" cy="1512000"/>
            <a:chOff x="5227514" y="1153178"/>
            <a:chExt cx="1571636" cy="1512000"/>
          </a:xfrm>
          <a:solidFill>
            <a:srgbClr val="00B0F0"/>
          </a:solidFill>
        </p:grpSpPr>
        <p:sp>
          <p:nvSpPr>
            <p:cNvPr id="19" name="正五边形 18"/>
            <p:cNvSpPr>
              <a:spLocks noChangeAspect="1"/>
            </p:cNvSpPr>
            <p:nvPr/>
          </p:nvSpPr>
          <p:spPr>
            <a:xfrm rot="4430411">
              <a:off x="5191514" y="1189178"/>
              <a:ext cx="1512000" cy="1440000"/>
            </a:xfrm>
            <a:prstGeom prst="pen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227514" y="1724682"/>
              <a:ext cx="1571636" cy="369332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Main idea</a:t>
              </a:r>
              <a:endParaRPr lang="zh-CN" altLang="en-US" sz="2400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57356" y="1071552"/>
            <a:ext cx="1440000" cy="1512000"/>
            <a:chOff x="2598210" y="978332"/>
            <a:chExt cx="1440000" cy="1512000"/>
          </a:xfrm>
          <a:solidFill>
            <a:srgbClr val="00B0F0"/>
          </a:solidFill>
        </p:grpSpPr>
        <p:sp>
          <p:nvSpPr>
            <p:cNvPr id="16" name="正五边形 15"/>
            <p:cNvSpPr>
              <a:spLocks noChangeAspect="1"/>
            </p:cNvSpPr>
            <p:nvPr/>
          </p:nvSpPr>
          <p:spPr>
            <a:xfrm rot="17422575">
              <a:off x="2562210" y="1014332"/>
              <a:ext cx="1512000" cy="1440000"/>
            </a:xfrm>
            <a:prstGeom prst="pen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812524" y="1335522"/>
              <a:ext cx="1214446" cy="615553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Critical   </a:t>
              </a: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thinking</a:t>
              </a:r>
              <a:endParaRPr lang="en-US" altLang="zh-CN" sz="2400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42875" y="142875"/>
            <a:ext cx="3071813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隶书"/>
                <a:cs typeface="Times New Roman" pitchFamily="18" charset="0"/>
              </a:rPr>
              <a:t>6. </a:t>
            </a:r>
            <a:r>
              <a:rPr lang="en-US" altLang="zh-CN" sz="3200" b="1">
                <a:latin typeface="Times New Roman" pitchFamily="18" charset="0"/>
                <a:ea typeface="华文隶书"/>
                <a:cs typeface="Times New Roman" pitchFamily="18" charset="0"/>
              </a:rPr>
              <a:t>Summary</a:t>
            </a:r>
          </a:p>
        </p:txBody>
      </p:sp>
      <p:grpSp>
        <p:nvGrpSpPr>
          <p:cNvPr id="6" name="组合 1"/>
          <p:cNvGrpSpPr/>
          <p:nvPr/>
        </p:nvGrpSpPr>
        <p:grpSpPr>
          <a:xfrm>
            <a:off x="2571736" y="3143254"/>
            <a:ext cx="2000264" cy="1440000"/>
            <a:chOff x="4658656" y="2710496"/>
            <a:chExt cx="2000264" cy="1440000"/>
          </a:xfrm>
          <a:solidFill>
            <a:srgbClr val="00B0F0"/>
          </a:solidFill>
        </p:grpSpPr>
        <p:sp>
          <p:nvSpPr>
            <p:cNvPr id="21" name="正五边形 20"/>
            <p:cNvSpPr>
              <a:spLocks noChangeAspect="1"/>
            </p:cNvSpPr>
            <p:nvPr/>
          </p:nvSpPr>
          <p:spPr>
            <a:xfrm rot="8749452">
              <a:off x="4658656" y="2710496"/>
              <a:ext cx="1512000" cy="1440000"/>
            </a:xfrm>
            <a:prstGeom prst="pen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730094" y="3001013"/>
              <a:ext cx="1928826" cy="615553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Sentence understanding</a:t>
              </a:r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313" y="0"/>
            <a:ext cx="3662362" cy="5794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b="1">
                <a:latin typeface="华文隶书"/>
                <a:ea typeface="华文隶书"/>
                <a:cs typeface="华文隶书"/>
              </a:rPr>
              <a:t>7.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隶书"/>
                <a:ea typeface="华文隶书"/>
                <a:cs typeface="华文隶书"/>
              </a:rPr>
              <a:t> </a:t>
            </a:r>
            <a:r>
              <a:rPr lang="en-US" altLang="zh-CN" sz="3200" b="1">
                <a:latin typeface="Times New Roman" pitchFamily="18" charset="0"/>
                <a:ea typeface="华文隶书"/>
                <a:cs typeface="Times New Roman" pitchFamily="18" charset="0"/>
              </a:rPr>
              <a:t>Assignments</a:t>
            </a:r>
          </a:p>
        </p:txBody>
      </p:sp>
      <p:sp>
        <p:nvSpPr>
          <p:cNvPr id="37890" name="Rectangle 1"/>
          <p:cNvSpPr>
            <a:spLocks noChangeArrowheads="1"/>
          </p:cNvSpPr>
          <p:nvPr/>
        </p:nvSpPr>
        <p:spPr bwMode="auto">
          <a:xfrm>
            <a:off x="500063" y="928688"/>
            <a:ext cx="90011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1) Write an essay of  about 150 words according to your understanding toward this text.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2) Watch the powerful movie called</a:t>
            </a:r>
            <a:r>
              <a:rPr lang="en-US" altLang="zh-CN" sz="2400" b="1" i="1">
                <a:latin typeface="Times New Roman" pitchFamily="18" charset="0"/>
                <a:cs typeface="Times New Roman" pitchFamily="18" charset="0"/>
              </a:rPr>
              <a:t> The War of the Worlds </a:t>
            </a: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(H.G.Wells) 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after class.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28938" y="1563688"/>
            <a:ext cx="5414962" cy="11080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Thanks</a:t>
            </a:r>
            <a:r>
              <a: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！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850" y="123825"/>
            <a:ext cx="2376488" cy="64611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rgbClr val="0070C0"/>
                </a:solidFill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Objectives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7188" y="1439863"/>
            <a:ext cx="8643937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1.To understand the main idea and the theme of the text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2. To learn the key language expressions and grammatical points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3. To cultivate the critical thinking ability</a:t>
            </a:r>
          </a:p>
          <a:p>
            <a:pPr marL="457200" indent="-457200"/>
            <a:endParaRPr lang="en-US" altLang="zh-CN" sz="22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4505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华文隶书"/>
              </a:rPr>
              <a:t>2.Text Analysis</a:t>
            </a:r>
            <a:endParaRPr lang="en-US" altLang="zh-CN" sz="36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063" y="334963"/>
            <a:ext cx="142875" cy="357187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5750" y="1643063"/>
            <a:ext cx="2143125" cy="1071562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Views on Jules Verne</a:t>
            </a: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38475" y="1643063"/>
            <a:ext cx="2247900" cy="1071562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 works’  f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eatures 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4550" y="1643063"/>
            <a:ext cx="2290763" cy="107950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 whole life  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2566988" y="2071688"/>
            <a:ext cx="357187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5467350" y="2071688"/>
            <a:ext cx="357188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611188" y="195263"/>
            <a:ext cx="41767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华文隶书"/>
              </a:rPr>
              <a:t>2.Text Analysis</a:t>
            </a:r>
            <a:endParaRPr lang="en-US" altLang="zh-CN" sz="36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063" y="334963"/>
            <a:ext cx="142875" cy="357187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43188" y="3357563"/>
            <a:ext cx="1830387" cy="1071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man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7638" y="1143000"/>
            <a:ext cx="1785937" cy="1079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writer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73638" y="1143000"/>
            <a:ext cx="2143125" cy="1079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traveler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45075" y="3363913"/>
            <a:ext cx="2071688" cy="1079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stay-at-home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4545013" y="1643063"/>
            <a:ext cx="285750" cy="142875"/>
          </a:xfrm>
          <a:prstGeom prst="rightArrow">
            <a:avLst/>
          </a:prstGeom>
          <a:solidFill>
            <a:schemeClr val="accent1">
              <a:lumMod val="75000"/>
              <a:alpha val="41000"/>
            </a:schemeClr>
          </a:solidFill>
          <a:ln>
            <a:solidFill>
              <a:schemeClr val="accent1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3850" y="2139950"/>
            <a:ext cx="1785938" cy="107950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Views on Jules Verne</a:t>
            </a: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2214563" y="1714500"/>
            <a:ext cx="403225" cy="2063750"/>
          </a:xfrm>
          <a:prstGeom prst="leftBrace">
            <a:avLst>
              <a:gd name="adj1" fmla="val 118094"/>
              <a:gd name="adj2" fmla="val 48993"/>
            </a:avLst>
          </a:prstGeom>
          <a:ln w="1905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4545013" y="3857625"/>
            <a:ext cx="285750" cy="142875"/>
          </a:xfrm>
          <a:prstGeom prst="rightArrow">
            <a:avLst/>
          </a:prstGeom>
          <a:solidFill>
            <a:schemeClr val="accent1">
              <a:lumMod val="75000"/>
              <a:alpha val="41000"/>
            </a:schemeClr>
          </a:solidFill>
          <a:ln>
            <a:solidFill>
              <a:schemeClr val="accent1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上下箭头 19"/>
          <p:cNvSpPr/>
          <p:nvPr/>
        </p:nvSpPr>
        <p:spPr>
          <a:xfrm>
            <a:off x="5973763" y="2428875"/>
            <a:ext cx="214312" cy="642938"/>
          </a:xfrm>
          <a:prstGeom prst="upDownArrow">
            <a:avLst/>
          </a:prstGeom>
          <a:solidFill>
            <a:schemeClr val="tx2">
              <a:lumMod val="50000"/>
              <a:lumOff val="50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8" grpId="0" animBg="1"/>
      <p:bldP spid="19" grpId="0" animBg="1"/>
      <p:bldP spid="22" grpId="0" animBg="1"/>
      <p:bldP spid="16" grpId="0" animBg="1"/>
      <p:bldP spid="17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500856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华文隶书"/>
              </a:rPr>
              <a:t>2.Text Analysis</a:t>
            </a:r>
            <a:endParaRPr lang="en-US" altLang="zh-CN" sz="36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063" y="334963"/>
            <a:ext cx="142875" cy="357187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30700" y="3000375"/>
            <a:ext cx="1970088" cy="10715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Inspiration 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30700" y="1571625"/>
            <a:ext cx="2000250" cy="1079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Entertainment 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86000" y="2211388"/>
            <a:ext cx="1714500" cy="1071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Imagination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左大括号 25"/>
          <p:cNvSpPr/>
          <p:nvPr/>
        </p:nvSpPr>
        <p:spPr>
          <a:xfrm>
            <a:off x="4000500" y="2071688"/>
            <a:ext cx="357188" cy="1571625"/>
          </a:xfrm>
          <a:prstGeom prst="leftBrace">
            <a:avLst/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右大括号 26"/>
          <p:cNvSpPr/>
          <p:nvPr/>
        </p:nvSpPr>
        <p:spPr>
          <a:xfrm>
            <a:off x="6315075" y="2000250"/>
            <a:ext cx="428625" cy="1785938"/>
          </a:xfrm>
          <a:prstGeom prst="rightBrace">
            <a:avLst/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788150" y="2357438"/>
            <a:ext cx="2000250" cy="1079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father of science fiction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9388" y="2220913"/>
            <a:ext cx="1728787" cy="1071562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 works’  f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eatures 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2000250" y="2714625"/>
            <a:ext cx="214313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25" grpId="0" animBg="1"/>
      <p:bldP spid="26" grpId="0" animBg="1"/>
      <p:bldP spid="27" grpId="0" animBg="1"/>
      <p:bldP spid="28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42894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华文隶书"/>
              </a:rPr>
              <a:t>2.Text Analysis</a:t>
            </a:r>
            <a:endParaRPr lang="en-US" altLang="zh-CN" sz="36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063" y="334963"/>
            <a:ext cx="142875" cy="357187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1450" y="2486025"/>
            <a:ext cx="1785938" cy="107950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 whole life  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19700" y="3286125"/>
            <a:ext cx="3138488" cy="71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He was famous and a success.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28875" y="2357438"/>
            <a:ext cx="2000250" cy="78581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His years in Paris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28875" y="1428750"/>
            <a:ext cx="2000250" cy="71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 early years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左大括号 25"/>
          <p:cNvSpPr/>
          <p:nvPr/>
        </p:nvSpPr>
        <p:spPr>
          <a:xfrm>
            <a:off x="1979613" y="1779588"/>
            <a:ext cx="288925" cy="2736850"/>
          </a:xfrm>
          <a:prstGeom prst="leftBrace">
            <a:avLst/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214938" y="1428750"/>
            <a:ext cx="3143250" cy="64293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 hoped to see the outside world.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14938" y="2357438"/>
            <a:ext cx="3149600" cy="6429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He had great interest in writing.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11413" y="3292475"/>
            <a:ext cx="2000250" cy="7794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 1862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27288" y="4202113"/>
            <a:ext cx="2000250" cy="7270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 1905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14938" y="4227513"/>
            <a:ext cx="3143250" cy="71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The world attended his funeral.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4572000" y="1714500"/>
            <a:ext cx="357188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右箭头 23"/>
          <p:cNvSpPr/>
          <p:nvPr/>
        </p:nvSpPr>
        <p:spPr>
          <a:xfrm>
            <a:off x="4572000" y="2714625"/>
            <a:ext cx="357188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4572000" y="3571875"/>
            <a:ext cx="357188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0" y="4500563"/>
            <a:ext cx="357188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25" grpId="0" animBg="1"/>
      <p:bldP spid="26" grpId="0" animBg="1"/>
      <p:bldP spid="28" grpId="0" animBg="1"/>
      <p:bldP spid="15" grpId="0" animBg="1"/>
      <p:bldP spid="16" grpId="0" animBg="1"/>
      <p:bldP spid="17" grpId="0" animBg="1"/>
      <p:bldP spid="23" grpId="0" animBg="1"/>
      <p:bldP spid="22" grpId="0" animBg="1"/>
      <p:bldP spid="24" grpId="0" animBg="1"/>
      <p:bldP spid="27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49371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华文隶书"/>
              </a:rPr>
              <a:t>2.Text Analysis</a:t>
            </a:r>
            <a:endParaRPr lang="en-US" altLang="zh-CN" sz="36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063" y="334963"/>
            <a:ext cx="142875" cy="357187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214688" y="1908175"/>
            <a:ext cx="4392612" cy="1871663"/>
          </a:xfrm>
          <a:prstGeom prst="roundRect">
            <a:avLst/>
          </a:prstGeom>
          <a:solidFill>
            <a:schemeClr val="bg2"/>
          </a:solidFill>
          <a:ln cmpd="sng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indent="268288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仿宋" pitchFamily="49" charset="-122"/>
                <a:cs typeface="Times New Roman" pitchFamily="18" charset="0"/>
              </a:rPr>
              <a:t>Main idea: 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ea typeface="仿宋" pitchFamily="49" charset="-122"/>
                <a:cs typeface="Times New Roman" pitchFamily="18" charset="0"/>
              </a:rPr>
              <a:t>It is a biography of Jules Verne, Mr. Imagination — the father of science fiction.</a:t>
            </a:r>
            <a:endParaRPr lang="en-US" altLang="zh-CN" sz="2400">
              <a:solidFill>
                <a:schemeClr val="tx1"/>
              </a:solidFill>
              <a:latin typeface="Arial" charset="0"/>
              <a:ea typeface="仿宋" pitchFamily="49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5813" y="1116013"/>
            <a:ext cx="1711325" cy="1008062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Views on Jules Verne</a:t>
            </a: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9938" y="2266950"/>
            <a:ext cx="1727200" cy="100965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 works’  f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eatures 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9938" y="3419475"/>
            <a:ext cx="1727200" cy="1081088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 whole life  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左大括号 13"/>
          <p:cNvSpPr/>
          <p:nvPr/>
        </p:nvSpPr>
        <p:spPr>
          <a:xfrm rot="10800000">
            <a:off x="2571750" y="1571625"/>
            <a:ext cx="571500" cy="2500313"/>
          </a:xfrm>
          <a:prstGeom prst="leftBrace">
            <a:avLst/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464343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3.Theme Analysis</a:t>
            </a:r>
          </a:p>
        </p:txBody>
      </p:sp>
      <p:sp>
        <p:nvSpPr>
          <p:cNvPr id="3" name="矩形 2"/>
          <p:cNvSpPr/>
          <p:nvPr/>
        </p:nvSpPr>
        <p:spPr>
          <a:xfrm>
            <a:off x="428625" y="314325"/>
            <a:ext cx="139700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550" y="1131888"/>
            <a:ext cx="1620838" cy="44926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BRAINSTORM:</a:t>
            </a:r>
            <a:endParaRPr lang="zh-CN" altLang="en-US" sz="16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95575" y="1185863"/>
            <a:ext cx="2917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What is the theme?</a:t>
            </a: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00063" y="2211388"/>
            <a:ext cx="79295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Jules Verne’s success shows the importance of imagination which brings people entertainment and marvels of tomorrow.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1"/>
          <p:cNvSpPr txBox="1">
            <a:spLocks noChangeArrowheads="1"/>
          </p:cNvSpPr>
          <p:nvPr/>
        </p:nvSpPr>
        <p:spPr bwMode="auto">
          <a:xfrm>
            <a:off x="593725" y="215900"/>
            <a:ext cx="5978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4. Sentence Understanding</a:t>
            </a:r>
          </a:p>
        </p:txBody>
      </p:sp>
      <p:sp>
        <p:nvSpPr>
          <p:cNvPr id="10" name="矩形 9"/>
          <p:cNvSpPr/>
          <p:nvPr/>
        </p:nvSpPr>
        <p:spPr>
          <a:xfrm>
            <a:off x="428625" y="314325"/>
            <a:ext cx="139700" cy="36512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42938" y="1214438"/>
            <a:ext cx="7286625" cy="127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1) “My stockings,” he told a friend, “</a:t>
            </a:r>
            <a:r>
              <a:rPr lang="en-US" altLang="zh-CN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are like a spider-web 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in which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hippopotamus has been sleeping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.”(para.19)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lang="en-US" altLang="zh-CN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71813" y="2857500"/>
            <a:ext cx="3643312" cy="8302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 held firm to his writing.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57250" y="3427413"/>
            <a:ext cx="1785938" cy="430212"/>
          </a:xfrm>
          <a:prstGeom prst="rect">
            <a:avLst/>
          </a:prstGeom>
          <a:noFill/>
          <a:ln w="19050">
            <a:solidFill>
              <a:srgbClr val="0070C0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Hyperbole</a:t>
            </a:r>
            <a:endParaRPr lang="zh-CN" altLang="en-US" sz="2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857250" y="2643188"/>
            <a:ext cx="1785938" cy="430212"/>
          </a:xfrm>
          <a:prstGeom prst="rect">
            <a:avLst/>
          </a:prstGeom>
          <a:noFill/>
          <a:ln w="19050">
            <a:solidFill>
              <a:srgbClr val="0070C0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Simile</a:t>
            </a:r>
            <a:endParaRPr lang="zh-CN" altLang="en-US" sz="22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右大括号 20"/>
          <p:cNvSpPr/>
          <p:nvPr/>
        </p:nvSpPr>
        <p:spPr>
          <a:xfrm>
            <a:off x="2643188" y="2857500"/>
            <a:ext cx="357187" cy="857250"/>
          </a:xfrm>
          <a:prstGeom prst="rightBrace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 animBg="1"/>
      <p:bldP spid="12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3F319">
            <a:alpha val="41000"/>
          </a:srgb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200" b="1" dirty="0" smtClean="0">
            <a:solidFill>
              <a:srgbClr val="F8F8F8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3229</TotalTime>
  <Words>342</Words>
  <Application>Microsoft Office PowerPoint</Application>
  <PresentationFormat>全屏显示(16:9)</PresentationFormat>
  <Paragraphs>67</Paragraphs>
  <Slides>14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Calibri</vt:lpstr>
      <vt:lpstr>宋体</vt:lpstr>
      <vt:lpstr>Arial</vt:lpstr>
      <vt:lpstr>FrankRuehl</vt:lpstr>
      <vt:lpstr>Adobe Gothic Std B</vt:lpstr>
      <vt:lpstr>华文隶书</vt:lpstr>
      <vt:lpstr>Times New Roman</vt:lpstr>
      <vt:lpstr>华文新魏</vt:lpstr>
      <vt:lpstr>微软雅黑</vt:lpstr>
      <vt:lpstr>仿宋</vt:lpstr>
      <vt:lpstr>Office 主题​​</vt:lpstr>
      <vt:lpstr>Office 主题​​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Yangtze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Stilwell Joseph</dc:creator>
  <cp:lastModifiedBy>WIN</cp:lastModifiedBy>
  <cp:revision>988</cp:revision>
  <dcterms:created xsi:type="dcterms:W3CDTF">2014-03-26T14:37:33Z</dcterms:created>
  <dcterms:modified xsi:type="dcterms:W3CDTF">2015-01-04T03:28:13Z</dcterms:modified>
</cp:coreProperties>
</file>